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DM Sans" panose="020B0604020202020204" charset="0"/>
      <p:regular r:id="rId19"/>
    </p:embeddedFont>
    <p:embeddedFont>
      <p:font typeface="DM Sans Bold" panose="020B0604020202020204" charset="0"/>
      <p:regular r:id="rId20"/>
    </p:embeddedFont>
    <p:embeddedFont>
      <p:font typeface="DM Sans Bold Italics" panose="020B0604020202020204" charset="0"/>
      <p:regular r:id="rId21"/>
    </p:embeddedFont>
    <p:embeddedFont>
      <p:font typeface="Garet" panose="020B0604020202020204" charset="0"/>
      <p:regular r:id="rId22"/>
    </p:embeddedFont>
    <p:embeddedFont>
      <p:font typeface="Helios" panose="020B0604020202020204" charset="0"/>
      <p:regular r:id="rId23"/>
    </p:embeddedFont>
    <p:embeddedFont>
      <p:font typeface="Helios Bold" panose="020B0604020202020204" charset="0"/>
      <p:regular r:id="rId24"/>
    </p:embeddedFont>
    <p:embeddedFont>
      <p:font typeface="Now" panose="020B0604020202020204" charset="0"/>
      <p:regular r:id="rId25"/>
    </p:embeddedFont>
    <p:embeddedFont>
      <p:font typeface="Oswald Bold" panose="020B0604020202020204" charset="0"/>
      <p:regular r:id="rId26"/>
    </p:embeddedFont>
    <p:embeddedFont>
      <p:font typeface="Telegraf Bold" panose="020B0604020202020204" charset="0"/>
      <p:regular r:id="rId27"/>
    </p:embeddedFont>
    <p:embeddedFont>
      <p:font typeface="Telegraf Medium" panose="020B0604020202020204" charset="0"/>
      <p:regular r:id="rId28"/>
    </p:embeddedFont>
    <p:embeddedFont>
      <p:font typeface="TT Hove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6848" y="0"/>
            <a:ext cx="9281152" cy="10287000"/>
            <a:chOff x="0" y="0"/>
            <a:chExt cx="1237487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672" t="10168" r="24672"/>
            <a:stretch>
              <a:fillRect/>
            </a:stretch>
          </p:blipFill>
          <p:spPr>
            <a:xfrm>
              <a:off x="0" y="0"/>
              <a:ext cx="1237487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7445559" y="0"/>
            <a:ext cx="7426387" cy="4030952"/>
            <a:chOff x="0" y="0"/>
            <a:chExt cx="406400" cy="2205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220589"/>
            </a:xfrm>
            <a:custGeom>
              <a:avLst/>
              <a:gdLst/>
              <a:ahLst/>
              <a:cxnLst/>
              <a:rect l="l" t="t" r="r" b="b"/>
              <a:pathLst>
                <a:path w="406400" h="220589">
                  <a:moveTo>
                    <a:pt x="203200" y="0"/>
                  </a:moveTo>
                  <a:lnTo>
                    <a:pt x="203200" y="0"/>
                  </a:lnTo>
                  <a:lnTo>
                    <a:pt x="406400" y="220589"/>
                  </a:lnTo>
                  <a:lnTo>
                    <a:pt x="0" y="2205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152400" cy="258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2D2D">
                <a:alpha val="8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920183"/>
            <a:ext cx="5622923" cy="338117"/>
            <a:chOff x="0" y="0"/>
            <a:chExt cx="7497231" cy="450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832051" y="-45310"/>
              <a:ext cx="666518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2A2E3A"/>
                  </a:solidFill>
                  <a:latin typeface="Helios"/>
                </a:rPr>
                <a:t>PROJECT PRESENTATION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3433204" y="2667188"/>
            <a:ext cx="6293537" cy="3416054"/>
            <a:chOff x="0" y="0"/>
            <a:chExt cx="406400" cy="2205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220589"/>
            </a:xfrm>
            <a:custGeom>
              <a:avLst/>
              <a:gdLst/>
              <a:ahLst/>
              <a:cxnLst/>
              <a:rect l="l" t="t" r="r" b="b"/>
              <a:pathLst>
                <a:path w="406400" h="220589">
                  <a:moveTo>
                    <a:pt x="203200" y="0"/>
                  </a:moveTo>
                  <a:lnTo>
                    <a:pt x="203200" y="0"/>
                  </a:lnTo>
                  <a:lnTo>
                    <a:pt x="406400" y="220589"/>
                  </a:lnTo>
                  <a:lnTo>
                    <a:pt x="0" y="2205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-38100"/>
              <a:ext cx="152400" cy="258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911441"/>
            <a:ext cx="7282512" cy="2464118"/>
            <a:chOff x="0" y="0"/>
            <a:chExt cx="9710016" cy="328549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568364"/>
              <a:ext cx="9710016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Sneaker Online Store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9710016" cy="232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99"/>
                </a:lnSpc>
              </a:pPr>
              <a:r>
                <a:rPr lang="en-US" sz="11499">
                  <a:solidFill>
                    <a:srgbClr val="000000"/>
                  </a:solidFill>
                  <a:latin typeface="TT Hoves Bold"/>
                </a:rPr>
                <a:t>SEEKER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5113">
            <a:off x="-6018033" y="6899771"/>
            <a:ext cx="12036067" cy="7216625"/>
          </a:xfrm>
          <a:custGeom>
            <a:avLst/>
            <a:gdLst/>
            <a:ahLst/>
            <a:cxnLst/>
            <a:rect l="l" t="t" r="r" b="b"/>
            <a:pathLst>
              <a:path w="12036067" h="7216625">
                <a:moveTo>
                  <a:pt x="0" y="0"/>
                </a:moveTo>
                <a:lnTo>
                  <a:pt x="12036066" y="0"/>
                </a:lnTo>
                <a:lnTo>
                  <a:pt x="12036066" y="7216625"/>
                </a:lnTo>
                <a:lnTo>
                  <a:pt x="0" y="721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56842" y="1218968"/>
            <a:ext cx="6230068" cy="8039332"/>
            <a:chOff x="0" y="0"/>
            <a:chExt cx="6088261" cy="7856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8261" cy="7856344"/>
            </a:xfrm>
            <a:custGeom>
              <a:avLst/>
              <a:gdLst/>
              <a:ahLst/>
              <a:cxnLst/>
              <a:rect l="l" t="t" r="r" b="b"/>
              <a:pathLst>
                <a:path w="6088261" h="7856344">
                  <a:moveTo>
                    <a:pt x="5963801" y="7856344"/>
                  </a:moveTo>
                  <a:lnTo>
                    <a:pt x="124460" y="7856344"/>
                  </a:lnTo>
                  <a:cubicBezTo>
                    <a:pt x="55880" y="7856344"/>
                    <a:pt x="0" y="7800463"/>
                    <a:pt x="0" y="7731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63801" y="0"/>
                  </a:lnTo>
                  <a:cubicBezTo>
                    <a:pt x="6032381" y="0"/>
                    <a:pt x="6088261" y="55880"/>
                    <a:pt x="6088261" y="124460"/>
                  </a:cubicBezTo>
                  <a:lnTo>
                    <a:pt x="6088261" y="7731884"/>
                  </a:lnTo>
                  <a:cubicBezTo>
                    <a:pt x="6088261" y="7800463"/>
                    <a:pt x="6032381" y="7856344"/>
                    <a:pt x="5963801" y="7856344"/>
                  </a:cubicBezTo>
                  <a:close/>
                </a:path>
              </a:pathLst>
            </a:custGeom>
            <a:solidFill>
              <a:srgbClr val="F2F4F5">
                <a:alpha val="8000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1135113">
            <a:off x="10181057" y="-3207545"/>
            <a:ext cx="12036067" cy="7216625"/>
          </a:xfrm>
          <a:custGeom>
            <a:avLst/>
            <a:gdLst/>
            <a:ahLst/>
            <a:cxnLst/>
            <a:rect l="l" t="t" r="r" b="b"/>
            <a:pathLst>
              <a:path w="12036067" h="7216625">
                <a:moveTo>
                  <a:pt x="0" y="0"/>
                </a:moveTo>
                <a:lnTo>
                  <a:pt x="12036067" y="0"/>
                </a:lnTo>
                <a:lnTo>
                  <a:pt x="12036067" y="7216625"/>
                </a:lnTo>
                <a:lnTo>
                  <a:pt x="0" y="721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36240" y="1209443"/>
            <a:ext cx="6230068" cy="8048857"/>
            <a:chOff x="0" y="0"/>
            <a:chExt cx="6088261" cy="78656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8261" cy="7865652"/>
            </a:xfrm>
            <a:custGeom>
              <a:avLst/>
              <a:gdLst/>
              <a:ahLst/>
              <a:cxnLst/>
              <a:rect l="l" t="t" r="r" b="b"/>
              <a:pathLst>
                <a:path w="6088261" h="7865652">
                  <a:moveTo>
                    <a:pt x="5963801" y="7865652"/>
                  </a:moveTo>
                  <a:lnTo>
                    <a:pt x="124460" y="7865652"/>
                  </a:lnTo>
                  <a:cubicBezTo>
                    <a:pt x="55880" y="7865652"/>
                    <a:pt x="0" y="7809772"/>
                    <a:pt x="0" y="77411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63801" y="0"/>
                  </a:lnTo>
                  <a:cubicBezTo>
                    <a:pt x="6032381" y="0"/>
                    <a:pt x="6088261" y="55880"/>
                    <a:pt x="6088261" y="124460"/>
                  </a:cubicBezTo>
                  <a:lnTo>
                    <a:pt x="6088261" y="7741192"/>
                  </a:lnTo>
                  <a:cubicBezTo>
                    <a:pt x="6088261" y="7809772"/>
                    <a:pt x="6032381" y="7865652"/>
                    <a:pt x="5963801" y="7865652"/>
                  </a:cubicBezTo>
                  <a:close/>
                </a:path>
              </a:pathLst>
            </a:custGeom>
            <a:solidFill>
              <a:srgbClr val="F2F4F5">
                <a:alpha val="24706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625814" y="3916565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5"/>
                </a:lnTo>
                <a:lnTo>
                  <a:pt x="0" y="43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25814" y="4436735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3098359" y="1970781"/>
            <a:ext cx="4732506" cy="0"/>
          </a:xfrm>
          <a:prstGeom prst="line">
            <a:avLst/>
          </a:prstGeom>
          <a:ln w="19050" cap="flat">
            <a:solidFill>
              <a:srgbClr val="F5F7F8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735396" y="1970781"/>
            <a:ext cx="4646282" cy="0"/>
          </a:xfrm>
          <a:prstGeom prst="line">
            <a:avLst/>
          </a:prstGeom>
          <a:ln w="19050" cap="flat">
            <a:solidFill>
              <a:srgbClr val="F5F7F8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2625814" y="5351949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25814" y="6267163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5"/>
                </a:lnTo>
                <a:lnTo>
                  <a:pt x="0" y="43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25814" y="6834958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12905" y="2357640"/>
            <a:ext cx="4717960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343">
                <a:solidFill>
                  <a:srgbClr val="100F0D"/>
                </a:solidFill>
                <a:latin typeface="Oswald Bold"/>
              </a:rPr>
              <a:t>FEATURES FOR CUSTOMERS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2896" y="1450480"/>
            <a:ext cx="4717969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600" spc="156">
                <a:solidFill>
                  <a:srgbClr val="100F0D"/>
                </a:solidFill>
                <a:latin typeface="DM Sans"/>
              </a:rPr>
              <a:t>Innovative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2285" y="1450480"/>
            <a:ext cx="4717969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600" spc="156">
                <a:solidFill>
                  <a:srgbClr val="000000"/>
                </a:solidFill>
                <a:latin typeface="DM Sans"/>
              </a:rPr>
              <a:t>Innovative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12905" y="3918904"/>
            <a:ext cx="5127968" cy="3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Secure login and signup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12905" y="4439073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Secure password with security questions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4231198" y="3878164"/>
            <a:ext cx="8835886" cy="106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84"/>
              </a:lnSpc>
            </a:pPr>
            <a:r>
              <a:rPr lang="en-US" sz="6203" spc="607">
                <a:solidFill>
                  <a:srgbClr val="000000"/>
                </a:solidFill>
                <a:latin typeface="Oswald Bold"/>
              </a:rPr>
              <a:t>INNOVATIVE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12905" y="5354287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Browse sneakers with detailed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12905" y="6279026"/>
            <a:ext cx="5127968" cy="3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Add to cart for easy checkout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12905" y="6846821"/>
            <a:ext cx="5127968" cy="3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Seamless purchase process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7670" y="2287896"/>
            <a:ext cx="4717960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</a:pPr>
            <a:r>
              <a:rPr lang="en-US" sz="3499" spc="342">
                <a:solidFill>
                  <a:srgbClr val="000000"/>
                </a:solidFill>
                <a:latin typeface="Oswald Bold"/>
              </a:rPr>
              <a:t>FEATURES FOR ADMINISTRATORS</a:t>
            </a:r>
          </a:p>
        </p:txBody>
      </p:sp>
      <p:sp>
        <p:nvSpPr>
          <p:cNvPr id="25" name="AutoShape 25"/>
          <p:cNvSpPr/>
          <p:nvPr/>
        </p:nvSpPr>
        <p:spPr>
          <a:xfrm rot="-5400000">
            <a:off x="-4882567" y="4459682"/>
            <a:ext cx="11841584" cy="0"/>
          </a:xfrm>
          <a:prstGeom prst="line">
            <a:avLst/>
          </a:prstGeom>
          <a:ln w="19050" cap="flat">
            <a:solidFill>
              <a:srgbClr val="1A1A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-5400000">
            <a:off x="11348033" y="4459682"/>
            <a:ext cx="11841584" cy="0"/>
          </a:xfrm>
          <a:prstGeom prst="line">
            <a:avLst/>
          </a:prstGeom>
          <a:ln w="19050" cap="flat">
            <a:solidFill>
              <a:srgbClr val="1A1A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2625814" y="7402752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5" y="0"/>
                </a:lnTo>
                <a:lnTo>
                  <a:pt x="434445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112905" y="7414615"/>
            <a:ext cx="5127968" cy="3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Several Payment Options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115576" y="3522970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115576" y="4321546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5"/>
                </a:lnTo>
                <a:lnTo>
                  <a:pt x="0" y="43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115576" y="5236760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5"/>
                </a:lnTo>
                <a:lnTo>
                  <a:pt x="0" y="43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115576" y="6151975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15576" y="7019564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4"/>
                </a:lnTo>
                <a:lnTo>
                  <a:pt x="0" y="43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602666" y="3525308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Role management for efficient task delegation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02666" y="4323884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Sneaker inventory management: insert, update, delete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602666" y="5239099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Review and respond to customer feedback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602666" y="6163838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Order management: view and edit order statuses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02666" y="7031427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Payment tracking for financial oversight</a:t>
            </a:r>
          </a:p>
        </p:txBody>
      </p:sp>
      <p:sp>
        <p:nvSpPr>
          <p:cNvPr id="39" name="Freeform 39"/>
          <p:cNvSpPr/>
          <p:nvPr/>
        </p:nvSpPr>
        <p:spPr>
          <a:xfrm>
            <a:off x="10115576" y="7887153"/>
            <a:ext cx="434444" cy="434444"/>
          </a:xfrm>
          <a:custGeom>
            <a:avLst/>
            <a:gdLst/>
            <a:ahLst/>
            <a:cxnLst/>
            <a:rect l="l" t="t" r="r" b="b"/>
            <a:pathLst>
              <a:path w="434444" h="434444">
                <a:moveTo>
                  <a:pt x="0" y="0"/>
                </a:moveTo>
                <a:lnTo>
                  <a:pt x="434444" y="0"/>
                </a:lnTo>
                <a:lnTo>
                  <a:pt x="434444" y="434445"/>
                </a:lnTo>
                <a:lnTo>
                  <a:pt x="0" y="43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0602666" y="7899016"/>
            <a:ext cx="5127968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Customer management: update customer block status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60" y="0"/>
            <a:ext cx="6500649" cy="10287000"/>
          </a:xfrm>
          <a:custGeom>
            <a:avLst/>
            <a:gdLst/>
            <a:ahLst/>
            <a:cxnLst/>
            <a:rect l="l" t="t" r="r" b="b"/>
            <a:pathLst>
              <a:path w="6500649" h="10287000">
                <a:moveTo>
                  <a:pt x="0" y="0"/>
                </a:moveTo>
                <a:lnTo>
                  <a:pt x="6500649" y="0"/>
                </a:lnTo>
                <a:lnTo>
                  <a:pt x="65006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758" r="-687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661377" y="1028700"/>
          <a:ext cx="9597922" cy="8229600"/>
        </p:xfrm>
        <a:graphic>
          <a:graphicData uri="http://schemas.openxmlformats.org/drawingml/2006/table">
            <a:tbl>
              <a:tblPr/>
              <a:tblGrid>
                <a:gridCol w="1032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015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 Bold"/>
                        </a:rPr>
                        <a:t>Technical challenges: </a:t>
                      </a: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Developing and maintaining a robust e-commerce website requires expertise in various technologies and platforms.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84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 Bold"/>
                        </a:rPr>
                        <a:t>Competition: </a:t>
                      </a: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The sneaker market is highly competitive, requiring effective differentiation strategies to stand out.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27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 Bold"/>
                        </a:rPr>
                        <a:t>Logistics and supply chain management: </a:t>
                      </a: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Ensuring timely delivery of orders and managing inventory levels can pose logistical challenges.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13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E3A"/>
                          </a:solidFill>
                          <a:latin typeface="Helios Bold"/>
                        </a:rPr>
                        <a:t>Security concerns: </a:t>
                      </a:r>
                      <a:r>
                        <a:rPr lang="en-US" sz="2499">
                          <a:solidFill>
                            <a:srgbClr val="2A2E3A"/>
                          </a:solidFill>
                          <a:latin typeface="Helios"/>
                        </a:rPr>
                        <a:t>Protecting customer data and ensuring secure transactions are essential to building trust and credibility.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71234" y="3631775"/>
            <a:ext cx="5137422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5"/>
              </a:lnSpc>
            </a:pPr>
            <a:r>
              <a:rPr lang="en-US" sz="6654">
                <a:solidFill>
                  <a:srgbClr val="FFFFFF"/>
                </a:solidFill>
                <a:latin typeface="TT Hoves Bold"/>
              </a:rPr>
              <a:t>Constraints &amp;</a:t>
            </a:r>
          </a:p>
          <a:p>
            <a:pPr algn="ctr">
              <a:lnSpc>
                <a:spcPts val="7985"/>
              </a:lnSpc>
            </a:pPr>
            <a:r>
              <a:rPr lang="en-US" sz="6654">
                <a:solidFill>
                  <a:srgbClr val="FFFFFF"/>
                </a:solidFill>
                <a:latin typeface="TT Hoves Bold"/>
              </a:rPr>
              <a:t>Obstacles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4800" y="7728648"/>
            <a:ext cx="1763245" cy="462852"/>
          </a:xfrm>
          <a:custGeom>
            <a:avLst/>
            <a:gdLst/>
            <a:ahLst/>
            <a:cxnLst/>
            <a:rect l="l" t="t" r="r" b="b"/>
            <a:pathLst>
              <a:path w="1763245" h="462852">
                <a:moveTo>
                  <a:pt x="0" y="0"/>
                </a:moveTo>
                <a:lnTo>
                  <a:pt x="1763245" y="0"/>
                </a:lnTo>
                <a:lnTo>
                  <a:pt x="1763245" y="462852"/>
                </a:lnTo>
                <a:lnTo>
                  <a:pt x="0" y="46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153100"/>
            <a:ext cx="6887679" cy="5980801"/>
          </a:xfrm>
          <a:custGeom>
            <a:avLst/>
            <a:gdLst/>
            <a:ahLst/>
            <a:cxnLst/>
            <a:rect l="l" t="t" r="r" b="b"/>
            <a:pathLst>
              <a:path w="6887679" h="5980801">
                <a:moveTo>
                  <a:pt x="0" y="0"/>
                </a:moveTo>
                <a:lnTo>
                  <a:pt x="6887679" y="0"/>
                </a:lnTo>
                <a:lnTo>
                  <a:pt x="6887679" y="5980800"/>
                </a:lnTo>
                <a:lnTo>
                  <a:pt x="0" y="598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26598" y="2524739"/>
            <a:ext cx="6318638" cy="3450854"/>
          </a:xfrm>
          <a:custGeom>
            <a:avLst/>
            <a:gdLst/>
            <a:ahLst/>
            <a:cxnLst/>
            <a:rect l="l" t="t" r="r" b="b"/>
            <a:pathLst>
              <a:path w="6318638" h="3450854">
                <a:moveTo>
                  <a:pt x="0" y="0"/>
                </a:moveTo>
                <a:lnTo>
                  <a:pt x="6318639" y="0"/>
                </a:lnTo>
                <a:lnTo>
                  <a:pt x="6318639" y="3450853"/>
                </a:lnTo>
                <a:lnTo>
                  <a:pt x="0" y="345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07" b="-153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6229" y="5019568"/>
            <a:ext cx="1351377" cy="2731212"/>
          </a:xfrm>
          <a:custGeom>
            <a:avLst/>
            <a:gdLst/>
            <a:ahLst/>
            <a:cxnLst/>
            <a:rect l="l" t="t" r="r" b="b"/>
            <a:pathLst>
              <a:path w="1351377" h="2731212">
                <a:moveTo>
                  <a:pt x="0" y="0"/>
                </a:moveTo>
                <a:lnTo>
                  <a:pt x="1351377" y="0"/>
                </a:lnTo>
                <a:lnTo>
                  <a:pt x="1351377" y="2731212"/>
                </a:lnTo>
                <a:lnTo>
                  <a:pt x="0" y="2731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976" r="-1643" b="-871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116229" y="4916905"/>
            <a:ext cx="1245651" cy="180259"/>
            <a:chOff x="0" y="0"/>
            <a:chExt cx="328073" cy="474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073" cy="47476"/>
            </a:xfrm>
            <a:custGeom>
              <a:avLst/>
              <a:gdLst/>
              <a:ahLst/>
              <a:cxnLst/>
              <a:rect l="l" t="t" r="r" b="b"/>
              <a:pathLst>
                <a:path w="328073" h="47476">
                  <a:moveTo>
                    <a:pt x="0" y="0"/>
                  </a:moveTo>
                  <a:lnTo>
                    <a:pt x="328073" y="0"/>
                  </a:lnTo>
                  <a:lnTo>
                    <a:pt x="328073" y="47476"/>
                  </a:lnTo>
                  <a:lnTo>
                    <a:pt x="0" y="474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28073" cy="114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49182" y="4939332"/>
            <a:ext cx="390751" cy="99484"/>
            <a:chOff x="0" y="0"/>
            <a:chExt cx="102914" cy="262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914" cy="26201"/>
            </a:xfrm>
            <a:custGeom>
              <a:avLst/>
              <a:gdLst/>
              <a:ahLst/>
              <a:cxnLst/>
              <a:rect l="l" t="t" r="r" b="b"/>
              <a:pathLst>
                <a:path w="102914" h="26201">
                  <a:moveTo>
                    <a:pt x="0" y="0"/>
                  </a:moveTo>
                  <a:lnTo>
                    <a:pt x="102914" y="0"/>
                  </a:lnTo>
                  <a:lnTo>
                    <a:pt x="102914" y="26201"/>
                  </a:lnTo>
                  <a:lnTo>
                    <a:pt x="0" y="262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02914" cy="92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71766" y="4881663"/>
            <a:ext cx="1463418" cy="3007022"/>
          </a:xfrm>
          <a:custGeom>
            <a:avLst/>
            <a:gdLst/>
            <a:ahLst/>
            <a:cxnLst/>
            <a:rect l="l" t="t" r="r" b="b"/>
            <a:pathLst>
              <a:path w="1463418" h="3007022">
                <a:moveTo>
                  <a:pt x="0" y="0"/>
                </a:moveTo>
                <a:lnTo>
                  <a:pt x="1463417" y="0"/>
                </a:lnTo>
                <a:lnTo>
                  <a:pt x="1463417" y="3007022"/>
                </a:lnTo>
                <a:lnTo>
                  <a:pt x="0" y="3007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640286"/>
            <a:ext cx="6015343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DM Sans"/>
              </a:rPr>
              <a:t>WEBSITE  DEMONSTRATION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62025"/>
            <a:ext cx="4843264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215">
                <a:solidFill>
                  <a:srgbClr val="000000"/>
                </a:solidFill>
                <a:latin typeface="DM Sans Bold"/>
              </a:rPr>
              <a:t>DESKTOP  |  LAPTOP  |  MOBILE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094263"/>
            <a:ext cx="8020482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99"/>
              </a:lnSpc>
            </a:pPr>
            <a:r>
              <a:rPr lang="en-US" sz="4999" spc="79">
                <a:solidFill>
                  <a:srgbClr val="000000"/>
                </a:solidFill>
                <a:latin typeface="DM Sans Bold Italics"/>
              </a:rPr>
              <a:t>SEEKER</a:t>
            </a:r>
          </a:p>
          <a:p>
            <a:pPr algn="just">
              <a:lnSpc>
                <a:spcPts val="6199"/>
              </a:lnSpc>
            </a:pPr>
            <a:r>
              <a:rPr lang="en-US" sz="4999" spc="79">
                <a:solidFill>
                  <a:srgbClr val="000000"/>
                </a:solidFill>
                <a:latin typeface="DM Sans Bold"/>
              </a:rPr>
              <a:t>Sneaker Online Store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48956"/>
          </a:xfrm>
          <a:custGeom>
            <a:avLst/>
            <a:gdLst/>
            <a:ahLst/>
            <a:cxnLst/>
            <a:rect l="l" t="t" r="r" b="b"/>
            <a:pathLst>
              <a:path w="12259590" h="2548956">
                <a:moveTo>
                  <a:pt x="0" y="0"/>
                </a:moveTo>
                <a:lnTo>
                  <a:pt x="12259590" y="0"/>
                </a:lnTo>
                <a:lnTo>
                  <a:pt x="12259590" y="2548956"/>
                </a:lnTo>
                <a:lnTo>
                  <a:pt x="0" y="2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674" r="-1586" b="-13169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0" y="2975397"/>
            <a:ext cx="4864036" cy="1872828"/>
            <a:chOff x="0" y="0"/>
            <a:chExt cx="477682" cy="183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682" cy="183925"/>
            </a:xfrm>
            <a:custGeom>
              <a:avLst/>
              <a:gdLst/>
              <a:ahLst/>
              <a:cxnLst/>
              <a:rect l="l" t="t" r="r" b="b"/>
              <a:pathLst>
                <a:path w="477682" h="183925">
                  <a:moveTo>
                    <a:pt x="203200" y="0"/>
                  </a:moveTo>
                  <a:lnTo>
                    <a:pt x="274482" y="0"/>
                  </a:lnTo>
                  <a:lnTo>
                    <a:pt x="477682" y="183925"/>
                  </a:lnTo>
                  <a:lnTo>
                    <a:pt x="0" y="1839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223682" cy="222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0" y="0"/>
            <a:ext cx="9144000" cy="3370693"/>
            <a:chOff x="0" y="0"/>
            <a:chExt cx="508121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121" cy="187305"/>
            </a:xfrm>
            <a:custGeom>
              <a:avLst/>
              <a:gdLst/>
              <a:ahLst/>
              <a:cxnLst/>
              <a:rect l="l" t="t" r="r" b="b"/>
              <a:pathLst>
                <a:path w="508121" h="187305">
                  <a:moveTo>
                    <a:pt x="203200" y="0"/>
                  </a:moveTo>
                  <a:lnTo>
                    <a:pt x="304921" y="0"/>
                  </a:lnTo>
                  <a:lnTo>
                    <a:pt x="508121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254121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58279" y="4624383"/>
          <a:ext cx="7479588" cy="4543425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About the Company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Our Mission and Vision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Our Goals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Project Overview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Stakeholder Analysis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79712" y="4654184"/>
          <a:ext cx="7479588" cy="4604117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290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Project Timeline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77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Project Budget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77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Innovative Features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77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10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Constraints and Obstacles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Helios Bold"/>
                        </a:rPr>
                        <a:t>11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</a:rPr>
                        <a:t>Website Demonstration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0" y="3075418"/>
            <a:ext cx="2432018" cy="1772807"/>
            <a:chOff x="0" y="0"/>
            <a:chExt cx="640531" cy="466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0531" cy="466912"/>
            </a:xfrm>
            <a:custGeom>
              <a:avLst/>
              <a:gdLst/>
              <a:ahLst/>
              <a:cxnLst/>
              <a:rect l="l" t="t" r="r" b="b"/>
              <a:pathLst>
                <a:path w="640531" h="466912">
                  <a:moveTo>
                    <a:pt x="0" y="0"/>
                  </a:moveTo>
                  <a:lnTo>
                    <a:pt x="640531" y="0"/>
                  </a:lnTo>
                  <a:lnTo>
                    <a:pt x="640531" y="466912"/>
                  </a:lnTo>
                  <a:lnTo>
                    <a:pt x="0" y="4669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40531" cy="533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4572000" cy="3370693"/>
            <a:chOff x="0" y="0"/>
            <a:chExt cx="1204148" cy="8877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4148" cy="887755"/>
            </a:xfrm>
            <a:custGeom>
              <a:avLst/>
              <a:gdLst/>
              <a:ahLst/>
              <a:cxnLst/>
              <a:rect l="l" t="t" r="r" b="b"/>
              <a:pathLst>
                <a:path w="1204148" h="887755">
                  <a:moveTo>
                    <a:pt x="0" y="0"/>
                  </a:moveTo>
                  <a:lnTo>
                    <a:pt x="1204148" y="0"/>
                  </a:lnTo>
                  <a:lnTo>
                    <a:pt x="1204148" y="887755"/>
                  </a:lnTo>
                  <a:lnTo>
                    <a:pt x="0" y="887755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204148" cy="95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4223" y="352425"/>
            <a:ext cx="533385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List of Contents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958889" y="2682351"/>
            <a:ext cx="551923" cy="437947"/>
            <a:chOff x="0" y="0"/>
            <a:chExt cx="812800" cy="64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44950"/>
            </a:xfrm>
            <a:custGeom>
              <a:avLst/>
              <a:gdLst/>
              <a:ahLst/>
              <a:cxnLst/>
              <a:rect l="l" t="t" r="r" b="b"/>
              <a:pathLst>
                <a:path w="812800" h="644950">
                  <a:moveTo>
                    <a:pt x="406400" y="64495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449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6543"/>
              <a:ext cx="558800" cy="30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9205595"/>
            <a:ext cx="3086100" cy="1095260"/>
            <a:chOff x="0" y="0"/>
            <a:chExt cx="812800" cy="288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88463"/>
            </a:xfrm>
            <a:custGeom>
              <a:avLst/>
              <a:gdLst/>
              <a:ahLst/>
              <a:cxnLst/>
              <a:rect l="l" t="t" r="r" b="b"/>
              <a:pathLst>
                <a:path w="812800" h="288463">
                  <a:moveTo>
                    <a:pt x="0" y="0"/>
                  </a:moveTo>
                  <a:lnTo>
                    <a:pt x="812800" y="0"/>
                  </a:lnTo>
                  <a:lnTo>
                    <a:pt x="812800" y="288463"/>
                  </a:lnTo>
                  <a:lnTo>
                    <a:pt x="0" y="2884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355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4230" y="9205595"/>
            <a:ext cx="4473770" cy="1134110"/>
            <a:chOff x="0" y="0"/>
            <a:chExt cx="5965027" cy="151214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965027" cy="1512147"/>
              <a:chOff x="0" y="0"/>
              <a:chExt cx="814583" cy="2064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4583" cy="206498"/>
              </a:xfrm>
              <a:custGeom>
                <a:avLst/>
                <a:gdLst/>
                <a:ahLst/>
                <a:cxnLst/>
                <a:rect l="l" t="t" r="r" b="b"/>
                <a:pathLst>
                  <a:path w="814583" h="206498">
                    <a:moveTo>
                      <a:pt x="203200" y="0"/>
                    </a:moveTo>
                    <a:lnTo>
                      <a:pt x="611383" y="0"/>
                    </a:lnTo>
                    <a:lnTo>
                      <a:pt x="814583" y="206498"/>
                    </a:lnTo>
                    <a:lnTo>
                      <a:pt x="0" y="20649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27000" y="-47625"/>
                <a:ext cx="560583" cy="254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507720" y="475615"/>
              <a:ext cx="2093928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Helios Bold"/>
                </a:rPr>
                <a:t>SEEKER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16" r="-33116"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5400000">
            <a:off x="6958889" y="4356836"/>
            <a:ext cx="551923" cy="437947"/>
            <a:chOff x="0" y="0"/>
            <a:chExt cx="812800" cy="644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44950"/>
            </a:xfrm>
            <a:custGeom>
              <a:avLst/>
              <a:gdLst/>
              <a:ahLst/>
              <a:cxnLst/>
              <a:rect l="l" t="t" r="r" b="b"/>
              <a:pathLst>
                <a:path w="812800" h="644950">
                  <a:moveTo>
                    <a:pt x="406400" y="64495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449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36543"/>
              <a:ext cx="558800" cy="30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6958889" y="5728436"/>
            <a:ext cx="551923" cy="437947"/>
            <a:chOff x="0" y="0"/>
            <a:chExt cx="812800" cy="644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44950"/>
            </a:xfrm>
            <a:custGeom>
              <a:avLst/>
              <a:gdLst/>
              <a:ahLst/>
              <a:cxnLst/>
              <a:rect l="l" t="t" r="r" b="b"/>
              <a:pathLst>
                <a:path w="812800" h="644950">
                  <a:moveTo>
                    <a:pt x="406400" y="64495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449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6543"/>
              <a:ext cx="558800" cy="30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6958889" y="7633437"/>
            <a:ext cx="551923" cy="437947"/>
            <a:chOff x="0" y="0"/>
            <a:chExt cx="812800" cy="644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44950"/>
            </a:xfrm>
            <a:custGeom>
              <a:avLst/>
              <a:gdLst/>
              <a:ahLst/>
              <a:cxnLst/>
              <a:rect l="l" t="t" r="r" b="b"/>
              <a:pathLst>
                <a:path w="812800" h="644950">
                  <a:moveTo>
                    <a:pt x="406400" y="64495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449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6543"/>
              <a:ext cx="558800" cy="30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63121" y="2400300"/>
            <a:ext cx="9266892" cy="141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>
                <a:solidFill>
                  <a:srgbClr val="2A2E3A"/>
                </a:solidFill>
                <a:latin typeface="Helios Bold"/>
              </a:rPr>
              <a:t>Founded in 2023:</a:t>
            </a:r>
            <a:r>
              <a:rPr lang="en-US" sz="2700" dirty="0">
                <a:solidFill>
                  <a:srgbClr val="2A2E3A"/>
                </a:solidFill>
                <a:latin typeface="Helios"/>
              </a:rPr>
              <a:t> Providing an extensive selection of 100% authentic sneakers, including limited-edition releases, collaborations, classics, and performance footwear.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15878" y="686974"/>
            <a:ext cx="1051413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dirty="0">
                <a:solidFill>
                  <a:srgbClr val="000000"/>
                </a:solidFill>
                <a:latin typeface="TT Hoves Bold"/>
              </a:rPr>
              <a:t>About the Company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3121" y="4076700"/>
            <a:ext cx="9266892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>
                <a:solidFill>
                  <a:srgbClr val="2A2E3A"/>
                </a:solidFill>
                <a:latin typeface="Helios Bold"/>
              </a:rPr>
              <a:t>Stylish and Sustainable:</a:t>
            </a:r>
            <a:r>
              <a:rPr lang="en-US" sz="2700" dirty="0">
                <a:solidFill>
                  <a:srgbClr val="2A2E3A"/>
                </a:solidFill>
                <a:latin typeface="Helios"/>
              </a:rPr>
              <a:t> We sell sneakers that look great and are good for the planet.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63121" y="5448300"/>
            <a:ext cx="9266892" cy="141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>
                <a:solidFill>
                  <a:srgbClr val="2A2E3A"/>
                </a:solidFill>
                <a:latin typeface="Helios Bold"/>
              </a:rPr>
              <a:t>Community and Engagement: </a:t>
            </a:r>
            <a:r>
              <a:rPr lang="en-US" sz="2700" dirty="0">
                <a:solidFill>
                  <a:srgbClr val="2A2E3A"/>
                </a:solidFill>
                <a:latin typeface="Helios"/>
              </a:rPr>
              <a:t>Building a vibrant sneaker community through a dedicated blog, social media engagement, artist collaborations, and charity initiatives.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63121" y="7266606"/>
            <a:ext cx="9266892" cy="1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>
                <a:solidFill>
                  <a:srgbClr val="2A2E3A"/>
                </a:solidFill>
                <a:latin typeface="Helios Bold"/>
              </a:rPr>
              <a:t>Commitment to Growth and Sustainability: </a:t>
            </a:r>
            <a:r>
              <a:rPr lang="en-US" sz="2700" dirty="0">
                <a:solidFill>
                  <a:srgbClr val="2A2E3A"/>
                </a:solidFill>
                <a:latin typeface="Helios"/>
              </a:rPr>
              <a:t>Focused on international expansion, opening physical showrooms, and partnering with eco-friendly brands to promote sustainable practices.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27502"/>
            <a:ext cx="5765006" cy="1090295"/>
            <a:chOff x="0" y="0"/>
            <a:chExt cx="7686674" cy="14537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453727"/>
              <a:chOff x="0" y="0"/>
              <a:chExt cx="1049690" cy="1985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98521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98521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98521"/>
                    </a:lnTo>
                    <a:lnTo>
                      <a:pt x="0" y="19852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36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Helios Bold"/>
                </a:rPr>
                <a:t>SEEKER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227063" y="-1186289"/>
            <a:ext cx="16890737" cy="11504087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4875" t="-712" r="-487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94879" y="2888263"/>
            <a:ext cx="4578325" cy="728832"/>
            <a:chOff x="0" y="0"/>
            <a:chExt cx="1205814" cy="1919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5814" cy="191956"/>
            </a:xfrm>
            <a:custGeom>
              <a:avLst/>
              <a:gdLst/>
              <a:ahLst/>
              <a:cxnLst/>
              <a:rect l="l" t="t" r="r" b="b"/>
              <a:pathLst>
                <a:path w="1205814" h="191956">
                  <a:moveTo>
                    <a:pt x="0" y="0"/>
                  </a:moveTo>
                  <a:lnTo>
                    <a:pt x="1205814" y="0"/>
                  </a:lnTo>
                  <a:lnTo>
                    <a:pt x="1205814" y="191956"/>
                  </a:lnTo>
                  <a:lnTo>
                    <a:pt x="0" y="191956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05814" cy="249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Helios Bold"/>
                </a:rPr>
                <a:t>Mission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38599" y="2888263"/>
            <a:ext cx="4578325" cy="728832"/>
            <a:chOff x="0" y="0"/>
            <a:chExt cx="1205814" cy="1919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5814" cy="191956"/>
            </a:xfrm>
            <a:custGeom>
              <a:avLst/>
              <a:gdLst/>
              <a:ahLst/>
              <a:cxnLst/>
              <a:rect l="l" t="t" r="r" b="b"/>
              <a:pathLst>
                <a:path w="1205814" h="191956">
                  <a:moveTo>
                    <a:pt x="0" y="0"/>
                  </a:moveTo>
                  <a:lnTo>
                    <a:pt x="1205814" y="0"/>
                  </a:lnTo>
                  <a:lnTo>
                    <a:pt x="1205814" y="191956"/>
                  </a:lnTo>
                  <a:lnTo>
                    <a:pt x="0" y="191956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5814" cy="249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Helios Bold"/>
                </a:rPr>
                <a:t>Vision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3162967" y="0"/>
            <a:ext cx="5125033" cy="2885538"/>
            <a:chOff x="0" y="0"/>
            <a:chExt cx="721811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811" cy="406400"/>
            </a:xfrm>
            <a:custGeom>
              <a:avLst/>
              <a:gdLst/>
              <a:ahLst/>
              <a:cxnLst/>
              <a:rect l="l" t="t" r="r" b="b"/>
              <a:pathLst>
                <a:path w="721811" h="406400">
                  <a:moveTo>
                    <a:pt x="51861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18611" y="406400"/>
                  </a:lnTo>
                  <a:lnTo>
                    <a:pt x="721811" y="203200"/>
                  </a:lnTo>
                  <a:lnTo>
                    <a:pt x="518611" y="0"/>
                  </a:ln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0751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439135"/>
            <a:ext cx="1262759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TT Hoves Bold"/>
              </a:rPr>
              <a:t>Our Mission and Vision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4879" y="3671478"/>
            <a:ext cx="4578325" cy="43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Customer Satisfaction:</a:t>
            </a:r>
            <a:r>
              <a:rPr lang="en-US" sz="2400" b="0" i="0" dirty="0">
                <a:effectLst/>
                <a:latin typeface="+mj-lt"/>
              </a:rPr>
              <a:t> </a:t>
            </a:r>
            <a:r>
              <a:rPr lang="en-US" sz="2400" i="0" dirty="0">
                <a:effectLst/>
                <a:latin typeface="+mj-lt"/>
              </a:rPr>
              <a:t>Exceptional service and high-quality, authentic sneakers.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Accessibility:</a:t>
            </a:r>
            <a:r>
              <a:rPr lang="en-US" sz="2400" b="0" i="0" dirty="0">
                <a:effectLst/>
                <a:latin typeface="+mj-lt"/>
              </a:rPr>
              <a:t> Latest sneakers available to everyone.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Community Building:</a:t>
            </a:r>
            <a:r>
              <a:rPr lang="en-US" sz="2400" b="0" i="0" dirty="0">
                <a:effectLst/>
                <a:latin typeface="+mj-lt"/>
              </a:rPr>
              <a:t> Engaged community of sneaker enthusiasts.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38599" y="3661953"/>
            <a:ext cx="4578325" cy="492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Market Leadership:</a:t>
            </a:r>
            <a:r>
              <a:rPr lang="en-US" sz="2400" b="0" i="0" dirty="0">
                <a:effectLst/>
                <a:latin typeface="+mj-lt"/>
              </a:rPr>
              <a:t> Leading online destination for sneaker enthusiasts.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Innovation:</a:t>
            </a:r>
            <a:r>
              <a:rPr lang="en-US" sz="2400" b="0" i="0" dirty="0">
                <a:effectLst/>
                <a:latin typeface="+mj-lt"/>
              </a:rPr>
              <a:t> Revolutionize online sneaker shopping with cutting-edge technology.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</a:rPr>
              <a:t>Sustainability:</a:t>
            </a:r>
            <a:r>
              <a:rPr lang="en-US" sz="2400" b="0" i="0" dirty="0">
                <a:effectLst/>
                <a:latin typeface="+mj-lt"/>
              </a:rPr>
              <a:t> Promote sustainable practices and support eco-friendly brands.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08980" y="-1391948"/>
            <a:ext cx="11967607" cy="4119818"/>
          </a:xfrm>
          <a:custGeom>
            <a:avLst/>
            <a:gdLst/>
            <a:ahLst/>
            <a:cxnLst/>
            <a:rect l="l" t="t" r="r" b="b"/>
            <a:pathLst>
              <a:path w="11967607" h="4119818">
                <a:moveTo>
                  <a:pt x="0" y="0"/>
                </a:moveTo>
                <a:lnTo>
                  <a:pt x="11967608" y="0"/>
                </a:lnTo>
                <a:lnTo>
                  <a:pt x="11967608" y="4119818"/>
                </a:lnTo>
                <a:lnTo>
                  <a:pt x="0" y="411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587" b="-4658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249953" y="-2727870"/>
            <a:ext cx="23207064" cy="5455740"/>
            <a:chOff x="0" y="0"/>
            <a:chExt cx="1074780" cy="252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4780" cy="252670"/>
            </a:xfrm>
            <a:custGeom>
              <a:avLst/>
              <a:gdLst/>
              <a:ahLst/>
              <a:cxnLst/>
              <a:rect l="l" t="t" r="r" b="b"/>
              <a:pathLst>
                <a:path w="1074780" h="252670">
                  <a:moveTo>
                    <a:pt x="203200" y="0"/>
                  </a:moveTo>
                  <a:lnTo>
                    <a:pt x="871580" y="0"/>
                  </a:lnTo>
                  <a:lnTo>
                    <a:pt x="1074780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820780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6146" cy="256240"/>
            </a:xfrm>
            <a:custGeom>
              <a:avLst/>
              <a:gdLst/>
              <a:ahLst/>
              <a:cxnLst/>
              <a:rect l="l" t="t" r="r" b="b"/>
              <a:pathLst>
                <a:path w="1216146" h="256240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697226"/>
            <a:ext cx="5070039" cy="5071653"/>
            <a:chOff x="0" y="0"/>
            <a:chExt cx="1335319" cy="13357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08980" y="3697226"/>
            <a:ext cx="5070039" cy="5071653"/>
            <a:chOff x="0" y="0"/>
            <a:chExt cx="1335319" cy="13357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89261" y="3697226"/>
            <a:ext cx="5070039" cy="5071653"/>
            <a:chOff x="0" y="0"/>
            <a:chExt cx="1335319" cy="13357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319" cy="1335744"/>
            </a:xfrm>
            <a:custGeom>
              <a:avLst/>
              <a:gdLst/>
              <a:ahLst/>
              <a:cxnLst/>
              <a:rect l="l" t="t" r="r" b="b"/>
              <a:pathLst>
                <a:path w="1335319" h="1335744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63877" y="4719229"/>
            <a:ext cx="1199685" cy="11996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4157" y="4719229"/>
            <a:ext cx="1199685" cy="119968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67408" y="479827"/>
              <a:ext cx="864764" cy="639925"/>
            </a:xfrm>
            <a:custGeom>
              <a:avLst/>
              <a:gdLst/>
              <a:ahLst/>
              <a:cxnLst/>
              <a:rect l="l" t="t" r="r" b="b"/>
              <a:pathLst>
                <a:path w="864764" h="639925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3814230" y="9227502"/>
            <a:ext cx="5765006" cy="1090295"/>
            <a:chOff x="0" y="0"/>
            <a:chExt cx="7686674" cy="14537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7686674" cy="1453727"/>
              <a:chOff x="0" y="0"/>
              <a:chExt cx="1049690" cy="19852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49690" cy="198521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98521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98521"/>
                    </a:lnTo>
                    <a:lnTo>
                      <a:pt x="0" y="19852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27000" y="-38100"/>
                <a:ext cx="795690" cy="236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942883" y="475615"/>
              <a:ext cx="269828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Helios Bold"/>
                </a:rPr>
                <a:t>SEEKER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5021" y="4984467"/>
            <a:ext cx="857959" cy="669208"/>
          </a:xfrm>
          <a:custGeom>
            <a:avLst/>
            <a:gdLst/>
            <a:ahLst/>
            <a:cxnLst/>
            <a:rect l="l" t="t" r="r" b="b"/>
            <a:pathLst>
              <a:path w="857959" h="669208">
                <a:moveTo>
                  <a:pt x="0" y="0"/>
                </a:moveTo>
                <a:lnTo>
                  <a:pt x="857958" y="0"/>
                </a:lnTo>
                <a:lnTo>
                  <a:pt x="857958" y="669209"/>
                </a:lnTo>
                <a:lnTo>
                  <a:pt x="0" y="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135920" y="5021464"/>
            <a:ext cx="853685" cy="595215"/>
          </a:xfrm>
          <a:custGeom>
            <a:avLst/>
            <a:gdLst/>
            <a:ahLst/>
            <a:cxnLst/>
            <a:rect l="l" t="t" r="r" b="b"/>
            <a:pathLst>
              <a:path w="853685" h="595215">
                <a:moveTo>
                  <a:pt x="0" y="0"/>
                </a:moveTo>
                <a:lnTo>
                  <a:pt x="853685" y="0"/>
                </a:lnTo>
                <a:lnTo>
                  <a:pt x="853685" y="595215"/>
                </a:lnTo>
                <a:lnTo>
                  <a:pt x="0" y="595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057662" y="882901"/>
            <a:ext cx="621180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Goals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660221" y="6521154"/>
            <a:ext cx="3806998" cy="1042445"/>
            <a:chOff x="0" y="0"/>
            <a:chExt cx="5075997" cy="1389927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9525"/>
              <a:ext cx="5075997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1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855257"/>
              <a:ext cx="507599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Expand into New Markets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240501" y="6521154"/>
            <a:ext cx="3806998" cy="1042445"/>
            <a:chOff x="0" y="0"/>
            <a:chExt cx="5075997" cy="1389927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"/>
              <a:ext cx="5075997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2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855257"/>
              <a:ext cx="507599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Collaborate with Influencers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20781" y="6521154"/>
            <a:ext cx="3806998" cy="1461545"/>
            <a:chOff x="0" y="0"/>
            <a:chExt cx="5075997" cy="194872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9525"/>
              <a:ext cx="5075997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 u="none">
                  <a:solidFill>
                    <a:srgbClr val="2A2E3A"/>
                  </a:solidFill>
                  <a:latin typeface="Helios Bold"/>
                </a:rPr>
                <a:t>Goal # 3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855257"/>
              <a:ext cx="5075997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Expand the Sneaker Community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863012" y="3298511"/>
          <a:ext cx="10973754" cy="4689991"/>
        </p:xfrm>
        <a:graphic>
          <a:graphicData uri="http://schemas.openxmlformats.org/drawingml/2006/table">
            <a:tbl>
              <a:tblPr/>
              <a:tblGrid>
                <a:gridCol w="10973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7397">
                <a:tc>
                  <a:txBody>
                    <a:bodyPr/>
                    <a:lstStyle/>
                    <a:p>
                      <a:pPr marL="585867" lvl="1" indent="-29293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13">
                          <a:solidFill>
                            <a:srgbClr val="2A2E3A"/>
                          </a:solidFill>
                          <a:latin typeface="Helios"/>
                        </a:rPr>
                        <a:t>Designing, developing, and launching an e-commerce platform dedicated to sneaker sales.</a:t>
                      </a:r>
                      <a:endParaRPr lang="en-US" sz="1100"/>
                    </a:p>
                  </a:txBody>
                  <a:tcPr marL="229674" marR="229674" marT="229674" marB="22967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222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297">
                <a:tc>
                  <a:txBody>
                    <a:bodyPr/>
                    <a:lstStyle/>
                    <a:p>
                      <a:pPr marL="585867" lvl="1" indent="-29293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13">
                          <a:solidFill>
                            <a:srgbClr val="2A2E3A"/>
                          </a:solidFill>
                          <a:latin typeface="Helios"/>
                        </a:rPr>
                        <a:t>Providing an intuitive and visually appealing interface for seamless browsing and purchasing.</a:t>
                      </a:r>
                      <a:endParaRPr lang="en-US" sz="1100"/>
                    </a:p>
                  </a:txBody>
                  <a:tcPr marL="229674" marR="229674" marT="229674" marB="22967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222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222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6297">
                <a:tc>
                  <a:txBody>
                    <a:bodyPr/>
                    <a:lstStyle/>
                    <a:p>
                      <a:pPr marL="585867" lvl="1" indent="-292934" algn="l">
                        <a:lnSpc>
                          <a:spcPts val="3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13">
                          <a:solidFill>
                            <a:srgbClr val="2A2E3A"/>
                          </a:solidFill>
                          <a:latin typeface="Helios"/>
                        </a:rPr>
                        <a:t>Ensuring compatibility across desktop and mobile devices for convenient access.</a:t>
                      </a:r>
                      <a:endParaRPr lang="en-US" sz="1100"/>
                    </a:p>
                  </a:txBody>
                  <a:tcPr marL="229674" marR="229674" marT="229674" marB="22967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222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222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-812139"/>
            <a:ext cx="5706329" cy="11099139"/>
          </a:xfrm>
          <a:custGeom>
            <a:avLst/>
            <a:gdLst/>
            <a:ahLst/>
            <a:cxnLst/>
            <a:rect l="l" t="t" r="r" b="b"/>
            <a:pathLst>
              <a:path w="5706329" h="11099139">
                <a:moveTo>
                  <a:pt x="0" y="0"/>
                </a:moveTo>
                <a:lnTo>
                  <a:pt x="5706329" y="0"/>
                </a:lnTo>
                <a:lnTo>
                  <a:pt x="5706329" y="11099139"/>
                </a:lnTo>
                <a:lnTo>
                  <a:pt x="0" y="1109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372" r="-94836"/>
            </a:stretch>
          </a:blipFill>
        </p:spPr>
      </p:sp>
      <p:grpSp>
        <p:nvGrpSpPr>
          <p:cNvPr id="4" name="Group 4"/>
          <p:cNvGrpSpPr/>
          <p:nvPr/>
        </p:nvGrpSpPr>
        <p:grpSpPr>
          <a:xfrm rot="5427180">
            <a:off x="-2337768" y="2193922"/>
            <a:ext cx="10280245" cy="5822101"/>
            <a:chOff x="0" y="0"/>
            <a:chExt cx="1184298" cy="6707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4298" cy="670714"/>
            </a:xfrm>
            <a:custGeom>
              <a:avLst/>
              <a:gdLst/>
              <a:ahLst/>
              <a:cxnLst/>
              <a:rect l="l" t="t" r="r" b="b"/>
              <a:pathLst>
                <a:path w="1184298" h="670714">
                  <a:moveTo>
                    <a:pt x="0" y="0"/>
                  </a:moveTo>
                  <a:lnTo>
                    <a:pt x="1184298" y="0"/>
                  </a:lnTo>
                  <a:lnTo>
                    <a:pt x="1184298" y="670714"/>
                  </a:lnTo>
                  <a:lnTo>
                    <a:pt x="0" y="670714"/>
                  </a:lnTo>
                  <a:close/>
                </a:path>
              </a:pathLst>
            </a:custGeom>
            <a:solidFill>
              <a:srgbClr val="000000">
                <a:alpha val="5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84298" cy="70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13793" y="9258300"/>
            <a:ext cx="19501793" cy="1090295"/>
            <a:chOff x="0" y="0"/>
            <a:chExt cx="3550880" cy="1985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50880" cy="198521"/>
            </a:xfrm>
            <a:custGeom>
              <a:avLst/>
              <a:gdLst/>
              <a:ahLst/>
              <a:cxnLst/>
              <a:rect l="l" t="t" r="r" b="b"/>
              <a:pathLst>
                <a:path w="3550880" h="198521">
                  <a:moveTo>
                    <a:pt x="203200" y="0"/>
                  </a:moveTo>
                  <a:lnTo>
                    <a:pt x="3347680" y="0"/>
                  </a:lnTo>
                  <a:lnTo>
                    <a:pt x="3550880" y="198521"/>
                  </a:lnTo>
                  <a:lnTo>
                    <a:pt x="0" y="1985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131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3296880" cy="23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63012" y="1855540"/>
            <a:ext cx="10109935" cy="144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5"/>
              </a:lnSpc>
            </a:pPr>
            <a:r>
              <a:rPr lang="en-US" sz="9504">
                <a:solidFill>
                  <a:srgbClr val="000000"/>
                </a:solidFill>
                <a:latin typeface="TT Hoves Bold"/>
              </a:rPr>
              <a:t>Project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9524645" cy="1032186"/>
            <a:chOff x="0" y="0"/>
            <a:chExt cx="5260200" cy="2780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200" cy="278085"/>
            </a:xfrm>
            <a:custGeom>
              <a:avLst/>
              <a:gdLst/>
              <a:ahLst/>
              <a:cxnLst/>
              <a:rect l="l" t="t" r="r" b="b"/>
              <a:pathLst>
                <a:path w="5260200" h="278085">
                  <a:moveTo>
                    <a:pt x="203200" y="0"/>
                  </a:moveTo>
                  <a:lnTo>
                    <a:pt x="5057000" y="0"/>
                  </a:lnTo>
                  <a:lnTo>
                    <a:pt x="5260200" y="278085"/>
                  </a:lnTo>
                  <a:lnTo>
                    <a:pt x="0" y="27808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131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5006200" cy="31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6069" y="-1342845"/>
            <a:ext cx="13342069" cy="133420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946069" y="-1342845"/>
            <a:ext cx="13342069" cy="1334206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877" y="168802"/>
            <a:ext cx="10318775" cy="103187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75878" y="3515689"/>
            <a:ext cx="11201580" cy="242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569"/>
              </a:lnSpc>
            </a:pPr>
            <a:r>
              <a:rPr lang="en-US" sz="7974">
                <a:solidFill>
                  <a:srgbClr val="FFFFFF"/>
                </a:solidFill>
                <a:latin typeface="Now"/>
              </a:rPr>
              <a:t>STAKEHOLDERS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6069" y="6242078"/>
            <a:ext cx="8731389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86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Now"/>
              </a:rPr>
              <a:t>SEEKER WEB DEVELOPMENT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73789" y="2746173"/>
            <a:ext cx="2754769" cy="3421973"/>
            <a:chOff x="0" y="0"/>
            <a:chExt cx="3673025" cy="456263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8223B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653128" cy="2632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301506" cy="9270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2925147" y="2822373"/>
            <a:ext cx="2653673" cy="3280781"/>
            <a:chOff x="0" y="0"/>
            <a:chExt cx="698910" cy="864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910" cy="864074"/>
            </a:xfrm>
            <a:custGeom>
              <a:avLst/>
              <a:gdLst/>
              <a:ahLst/>
              <a:cxnLst/>
              <a:rect l="l" t="t" r="r" b="b"/>
              <a:pathLst>
                <a:path w="698910" h="864074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98910" cy="93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2746173"/>
            <a:ext cx="14614227" cy="0"/>
          </a:xfrm>
          <a:prstGeom prst="line">
            <a:avLst/>
          </a:prstGeom>
          <a:ln w="76200" cap="flat">
            <a:solidFill>
              <a:srgbClr val="E8223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28700" y="6167545"/>
            <a:ext cx="2756361" cy="3421973"/>
            <a:chOff x="0" y="0"/>
            <a:chExt cx="3675148" cy="4562630"/>
          </a:xfrm>
        </p:grpSpPr>
        <p:grpSp>
          <p:nvGrpSpPr>
            <p:cNvPr id="14" name="Group 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8223B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653128" cy="2632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301506" cy="9270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20" name="AutoShape 20"/>
          <p:cNvSpPr/>
          <p:nvPr/>
        </p:nvSpPr>
        <p:spPr>
          <a:xfrm rot="-11689">
            <a:off x="2720595" y="9549498"/>
            <a:ext cx="14495856" cy="0"/>
          </a:xfrm>
          <a:prstGeom prst="line">
            <a:avLst/>
          </a:prstGeom>
          <a:ln w="76200" cap="flat">
            <a:solidFill>
              <a:srgbClr val="E8223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01332" cy="110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4264691" cy="112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2720636" y="6167545"/>
            <a:ext cx="12922291" cy="0"/>
          </a:xfrm>
          <a:prstGeom prst="line">
            <a:avLst/>
          </a:prstGeom>
          <a:ln w="76200" cap="flat">
            <a:solidFill>
              <a:srgbClr val="E8223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>
            <a:off x="7697492" y="2784273"/>
            <a:ext cx="0" cy="830763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30"/>
          <p:cNvSpPr/>
          <p:nvPr/>
        </p:nvSpPr>
        <p:spPr>
          <a:xfrm>
            <a:off x="12678503" y="2784273"/>
            <a:ext cx="0" cy="830763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31"/>
          <p:cNvSpPr/>
          <p:nvPr/>
        </p:nvSpPr>
        <p:spPr>
          <a:xfrm>
            <a:off x="5767657" y="6205645"/>
            <a:ext cx="0" cy="830763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>
            <a:off x="12678503" y="6205645"/>
            <a:ext cx="0" cy="830763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3" name="Group 33"/>
          <p:cNvGrpSpPr/>
          <p:nvPr/>
        </p:nvGrpSpPr>
        <p:grpSpPr>
          <a:xfrm>
            <a:off x="1028700" y="3922184"/>
            <a:ext cx="3146962" cy="1378585"/>
            <a:chOff x="0" y="0"/>
            <a:chExt cx="4195949" cy="1838113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13">
                  <a:solidFill>
                    <a:srgbClr val="100F0D"/>
                  </a:solidFill>
                  <a:latin typeface="Oswald Bold"/>
                </a:rPr>
                <a:t>PHASE 1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90998"/>
              <a:ext cx="4195949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215">
                  <a:solidFill>
                    <a:srgbClr val="100F0D"/>
                  </a:solidFill>
                  <a:latin typeface="DM Sans"/>
                </a:rPr>
                <a:t>Research and Planning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85911" y="3922184"/>
            <a:ext cx="3146962" cy="969010"/>
            <a:chOff x="0" y="0"/>
            <a:chExt cx="4195949" cy="129201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13">
                  <a:solidFill>
                    <a:srgbClr val="100F0D"/>
                  </a:solidFill>
                  <a:latin typeface="Oswald Bold"/>
                </a:rPr>
                <a:t>PHASE 2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90998"/>
              <a:ext cx="4195949" cy="50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215">
                  <a:solidFill>
                    <a:srgbClr val="100F0D"/>
                  </a:solidFill>
                  <a:latin typeface="DM Sans"/>
                </a:rPr>
                <a:t>Designing Database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038347" y="3922184"/>
            <a:ext cx="3280312" cy="1378585"/>
            <a:chOff x="0" y="0"/>
            <a:chExt cx="4373749" cy="183811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43737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13">
                  <a:solidFill>
                    <a:srgbClr val="100F0D"/>
                  </a:solidFill>
                  <a:latin typeface="Oswald Bold"/>
                </a:rPr>
                <a:t>PHASE 3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790998"/>
              <a:ext cx="4373749" cy="1047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215">
                  <a:solidFill>
                    <a:srgbClr val="100F0D"/>
                  </a:solidFill>
                  <a:latin typeface="DM Sans"/>
                </a:rPr>
                <a:t>Website Development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194176" y="7343555"/>
            <a:ext cx="3146962" cy="1345724"/>
            <a:chOff x="0" y="0"/>
            <a:chExt cx="4195949" cy="179429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13">
                  <a:solidFill>
                    <a:srgbClr val="100F0D"/>
                  </a:solidFill>
                  <a:latin typeface="Oswald Bold"/>
                </a:rPr>
                <a:t>PHASE 4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800523"/>
              <a:ext cx="4195949" cy="993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062" spc="202">
                  <a:solidFill>
                    <a:srgbClr val="100F0D"/>
                  </a:solidFill>
                  <a:latin typeface="DM Sans"/>
                </a:rPr>
                <a:t>Testing and Quality Assurance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05022" y="7474593"/>
            <a:ext cx="3146962" cy="969010"/>
            <a:chOff x="0" y="0"/>
            <a:chExt cx="4195949" cy="1292013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13">
                  <a:solidFill>
                    <a:srgbClr val="100F0D"/>
                  </a:solidFill>
                  <a:latin typeface="Oswald Bold"/>
                </a:rPr>
                <a:t>PHASE 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790998"/>
              <a:ext cx="4195949" cy="50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215">
                  <a:solidFill>
                    <a:srgbClr val="100F0D"/>
                  </a:solidFill>
                  <a:latin typeface="DM Sans"/>
                </a:rPr>
                <a:t>Project Finalization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028700" y="905933"/>
            <a:ext cx="1374273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spc="352">
                <a:solidFill>
                  <a:srgbClr val="100F0D"/>
                </a:solidFill>
                <a:latin typeface="Oswald Bold"/>
              </a:rPr>
              <a:t>PROJECT  TIMELINE - SHORT TERM PROJECT - AGILE SPRINT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66800" y="1763188"/>
            <a:ext cx="314696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1 week</a:t>
            </a:r>
          </a:p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Start from 1.4.2024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151873" y="2130853"/>
            <a:ext cx="130119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1 week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027907" y="2130853"/>
            <a:ext cx="130119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3 weeks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17062" y="8724262"/>
            <a:ext cx="130119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1 week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405561" y="8519474"/>
            <a:ext cx="2545882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1 week</a:t>
            </a:r>
          </a:p>
          <a:p>
            <a:pPr algn="ctr">
              <a:lnSpc>
                <a:spcPts val="3299"/>
              </a:lnSpc>
            </a:pPr>
            <a:r>
              <a:rPr lang="en-US" sz="2199" spc="215">
                <a:solidFill>
                  <a:srgbClr val="100F0D"/>
                </a:solidFill>
                <a:latin typeface="DM Sans"/>
              </a:rPr>
              <a:t>End in 19.5.2024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4790" y="1028700"/>
            <a:ext cx="10902610" cy="6264980"/>
            <a:chOff x="0" y="0"/>
            <a:chExt cx="3455762" cy="1985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55762" cy="1985789"/>
            </a:xfrm>
            <a:custGeom>
              <a:avLst/>
              <a:gdLst/>
              <a:ahLst/>
              <a:cxnLst/>
              <a:rect l="l" t="t" r="r" b="b"/>
              <a:pathLst>
                <a:path w="3455762" h="1985789">
                  <a:moveTo>
                    <a:pt x="0" y="0"/>
                  </a:moveTo>
                  <a:lnTo>
                    <a:pt x="3455762" y="0"/>
                  </a:lnTo>
                  <a:lnTo>
                    <a:pt x="3455762" y="1985789"/>
                  </a:lnTo>
                  <a:lnTo>
                    <a:pt x="0" y="19857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55762" cy="202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710589" y="9079613"/>
            <a:ext cx="16866811" cy="9525"/>
          </a:xfrm>
          <a:prstGeom prst="line">
            <a:avLst/>
          </a:prstGeom>
          <a:ln w="19050" cap="rnd">
            <a:solidFill>
              <a:srgbClr val="01010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10589" y="1081577"/>
            <a:ext cx="5734811" cy="6328065"/>
            <a:chOff x="0" y="0"/>
            <a:chExt cx="7646414" cy="8437420"/>
          </a:xfrm>
        </p:grpSpPr>
        <p:sp>
          <p:nvSpPr>
            <p:cNvPr id="7" name="TextBox 7"/>
            <p:cNvSpPr txBox="1"/>
            <p:nvPr/>
          </p:nvSpPr>
          <p:spPr>
            <a:xfrm>
              <a:off x="0" y="123825"/>
              <a:ext cx="7646414" cy="236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8"/>
                </a:lnSpc>
              </a:pPr>
              <a:r>
                <a:rPr lang="en-US" sz="7009" spc="-245">
                  <a:solidFill>
                    <a:srgbClr val="010101"/>
                  </a:solidFill>
                  <a:latin typeface="Telegraf Bold"/>
                </a:rPr>
                <a:t>BUDGET</a:t>
              </a:r>
            </a:p>
            <a:p>
              <a:pPr algn="l">
                <a:lnSpc>
                  <a:spcPts val="6308"/>
                </a:lnSpc>
              </a:pPr>
              <a:r>
                <a:rPr lang="en-US" sz="7009" spc="-245">
                  <a:solidFill>
                    <a:srgbClr val="010101"/>
                  </a:solidFill>
                  <a:latin typeface="Telegraf Bold"/>
                </a:rPr>
                <a:t>SUMMARY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93781"/>
              <a:ext cx="7646414" cy="534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7"/>
                </a:lnSpc>
              </a:pPr>
              <a:r>
                <a:rPr lang="en-US" sz="2620" spc="-91">
                  <a:solidFill>
                    <a:srgbClr val="010101"/>
                  </a:solidFill>
                  <a:latin typeface="Garet"/>
                </a:rPr>
                <a:t>In short-term projects, the choice of payment method is crucial for ensuring fairness, transparency, and project success. One effective approach is employing a weekly rate per person payment model, which offers several advantages for both stakeholders and project managers.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31003" y="9347181"/>
            <a:ext cx="1745913" cy="33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31"/>
              </a:lnSpc>
            </a:pPr>
            <a:r>
              <a:rPr lang="en-US" sz="2199" spc="-98">
                <a:solidFill>
                  <a:srgbClr val="010101"/>
                </a:solidFill>
                <a:latin typeface="Telegraf Medium"/>
              </a:rPr>
              <a:t>SEEKER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75" y="219779"/>
            <a:ext cx="12466718" cy="78828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6092" y="5765384"/>
            <a:ext cx="20240173" cy="47437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39983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77151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6674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2762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0003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13485" y="687511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14639" y="863384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15657" y="8624319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56228" y="8624319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6676" y="8633844"/>
            <a:ext cx="93266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9395" y="8598284"/>
            <a:ext cx="101104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10101"/>
                </a:solidFill>
                <a:latin typeface="Canva Sans"/>
              </a:rPr>
              <a:t>$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550</Words>
  <Application>Microsoft Office PowerPoint</Application>
  <PresentationFormat>Custom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DM Sans Bold Italics</vt:lpstr>
      <vt:lpstr>Helios Bold</vt:lpstr>
      <vt:lpstr>Helios</vt:lpstr>
      <vt:lpstr>Canva Sans</vt:lpstr>
      <vt:lpstr>Telegraf Bold</vt:lpstr>
      <vt:lpstr>Arial</vt:lpstr>
      <vt:lpstr>Telegraf Medium</vt:lpstr>
      <vt:lpstr>DM Sans</vt:lpstr>
      <vt:lpstr>Oswald Bold</vt:lpstr>
      <vt:lpstr>Garet</vt:lpstr>
      <vt:lpstr>Calibri</vt:lpstr>
      <vt:lpstr>TT Hoves Bold</vt:lpstr>
      <vt:lpstr>Now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SEEKER Sneaker Online Store</dc:title>
  <cp:lastModifiedBy>Thaw Myo Han</cp:lastModifiedBy>
  <cp:revision>3</cp:revision>
  <dcterms:created xsi:type="dcterms:W3CDTF">2006-08-16T00:00:00Z</dcterms:created>
  <dcterms:modified xsi:type="dcterms:W3CDTF">2024-05-24T16:08:01Z</dcterms:modified>
  <dc:identifier>DAGFROKcs64</dc:identifier>
</cp:coreProperties>
</file>